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37.xml.rels" ContentType="application/vnd.openxmlformats-package.relationships+xml"/>
  <Override PartName="/ppt/notesSlides/notesSlide37.xml" ContentType="application/vnd.openxmlformats-officedocument.presentationml.notesSlide+xml"/>
  <Override PartName="/ppt/media/image42.png" ContentType="image/png"/>
  <Override PartName="/ppt/media/image41.png" ContentType="image/png"/>
  <Override PartName="/ppt/media/image40.png" ContentType="image/png"/>
  <Override PartName="/ppt/media/image38.jpeg" ContentType="image/jpeg"/>
  <Override PartName="/ppt/media/image39.png" ContentType="image/png"/>
  <Override PartName="/ppt/media/image14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25.jpeg" ContentType="image/jpe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232D945A-0554-4871-8F49-2CF629E00BC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7760" cy="3770640"/>
          </a:xfrm>
          <a:prstGeom prst="rect">
            <a:avLst/>
          </a:prstGeom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840" cy="452520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Thank you for your attention and I’m happy to take any questions!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</a:t>
            </a:r>
            <a:r>
              <a:rPr b="0" lang="en-US" sz="1800" spc="-1" strike="noStrike">
                <a:latin typeface="Arial"/>
              </a:rPr>
              <a:t>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hyperlink" Target="https://scikit-learn.org/dev/auto_examples/inspection/plot_permutation_importance.html" TargetMode="External"/><Relationship Id="rId4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slideLayout" Target="../slideLayouts/slideLayout49.xml"/><Relationship Id="rId7" Type="http://schemas.openxmlformats.org/officeDocument/2006/relationships/notesSlide" Target="../notesSlides/notesSlide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547200" y="1097280"/>
            <a:ext cx="7680600" cy="336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dabl</a:t>
            </a:r>
            <a:endParaRPr b="0" lang="en-US" sz="7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Automatic ML with a human in the loop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547200" y="4114800"/>
            <a:ext cx="6767280" cy="15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Andreas Müller</a:t>
            </a: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Associate Research Scientist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Columbia University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Scikit-learn Technical Committee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5785920" y="3134880"/>
            <a:ext cx="4088880" cy="253368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5669280" y="5943600"/>
            <a:ext cx="4296960" cy="82836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3"/>
          <a:stretch/>
        </p:blipFill>
        <p:spPr>
          <a:xfrm>
            <a:off x="1911600" y="5868360"/>
            <a:ext cx="1836720" cy="108000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4"/>
          <a:stretch/>
        </p:blipFill>
        <p:spPr>
          <a:xfrm>
            <a:off x="548640" y="5846400"/>
            <a:ext cx="1096560" cy="110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91440" y="455760"/>
            <a:ext cx="10080000" cy="594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Source Code Pro"/>
              </a:rPr>
              <a:t>dabl.clean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Detect types (can overwrite)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Detect Missing / rare values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Detect ordinal vs categorical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Detect near-constant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Detect index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504000" y="301320"/>
            <a:ext cx="9070920" cy="58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Visualization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365760" y="365760"/>
            <a:ext cx="676620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data = pd.read_csv("adult.csv", index_col=0)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plot(data, 'income', scatter_alpha=.1)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365760" y="1097280"/>
            <a:ext cx="2682000" cy="2011320"/>
          </a:xfrm>
          <a:prstGeom prst="rect">
            <a:avLst/>
          </a:prstGeom>
          <a:ln>
            <a:noFill/>
          </a:ln>
        </p:spPr>
      </p:pic>
      <p:pic>
        <p:nvPicPr>
          <p:cNvPr id="266" name="" descr=""/>
          <p:cNvPicPr/>
          <p:nvPr/>
        </p:nvPicPr>
        <p:blipFill>
          <a:blip r:embed="rId2"/>
          <a:stretch/>
        </p:blipFill>
        <p:spPr>
          <a:xfrm>
            <a:off x="6035040" y="182880"/>
            <a:ext cx="3200040" cy="320004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3"/>
          <a:stretch/>
        </p:blipFill>
        <p:spPr>
          <a:xfrm>
            <a:off x="435240" y="3383280"/>
            <a:ext cx="7702560" cy="385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65760" y="18288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Univariate plots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731520" y="1188720"/>
            <a:ext cx="8503560" cy="850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Mosaic Plots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360" y="1828800"/>
            <a:ext cx="10080000" cy="503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Mosaic Plots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198360" y="2066040"/>
            <a:ext cx="9493920" cy="296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Pairwise Plots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198720" y="1463040"/>
            <a:ext cx="9676440" cy="246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Principal Component Analysis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2" name="" descr=""/>
          <p:cNvPicPr/>
          <p:nvPr/>
        </p:nvPicPr>
        <p:blipFill>
          <a:blip r:embed="rId1"/>
          <a:stretch/>
        </p:blipFill>
        <p:spPr>
          <a:xfrm>
            <a:off x="360" y="2286000"/>
            <a:ext cx="10080000" cy="257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Linear Discriminant Analysis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33480" y="3006000"/>
            <a:ext cx="10080000" cy="257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2377440" y="1737360"/>
            <a:ext cx="5486040" cy="5303160"/>
          </a:xfrm>
          <a:prstGeom prst="ellipse">
            <a:avLst/>
          </a:prstGeom>
          <a:noFill/>
          <a:ln w="685800">
            <a:solidFill>
              <a:srgbClr val="adc5e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2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A real world ML workflow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1188720" y="4297680"/>
            <a:ext cx="1828440" cy="4568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Collection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" name="CustomShape 4"/>
          <p:cNvSpPr/>
          <p:nvPr/>
        </p:nvSpPr>
        <p:spPr>
          <a:xfrm>
            <a:off x="2377440" y="2103120"/>
            <a:ext cx="1737000" cy="4568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Cleaning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CustomShape 5"/>
          <p:cNvSpPr/>
          <p:nvPr/>
        </p:nvSpPr>
        <p:spPr>
          <a:xfrm>
            <a:off x="5760720" y="2011680"/>
            <a:ext cx="1737000" cy="4568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Visualization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7" name="CustomShape 6"/>
          <p:cNvSpPr/>
          <p:nvPr/>
        </p:nvSpPr>
        <p:spPr>
          <a:xfrm>
            <a:off x="6858000" y="3840480"/>
            <a:ext cx="1737000" cy="4568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 Building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8" name="CustomShape 7"/>
          <p:cNvSpPr/>
          <p:nvPr/>
        </p:nvSpPr>
        <p:spPr>
          <a:xfrm>
            <a:off x="1920240" y="6309360"/>
            <a:ext cx="2285640" cy="4568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Business evaluation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8"/>
          <p:cNvSpPr/>
          <p:nvPr/>
        </p:nvSpPr>
        <p:spPr>
          <a:xfrm>
            <a:off x="6309360" y="6035040"/>
            <a:ext cx="2011320" cy="4568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 Interpretation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9"/>
          <p:cNvSpPr/>
          <p:nvPr/>
        </p:nvSpPr>
        <p:spPr>
          <a:xfrm rot="1415400">
            <a:off x="2139120" y="3014640"/>
            <a:ext cx="914040" cy="731160"/>
          </a:xfrm>
          <a:custGeom>
            <a:avLst/>
            <a:gdLst/>
            <a:ahLst/>
            <a:rect l="l" t="t" r="r" b="b"/>
            <a:pathLst>
              <a:path w="2542" h="2035">
                <a:moveTo>
                  <a:pt x="799" y="2034"/>
                </a:moveTo>
                <a:lnTo>
                  <a:pt x="800" y="859"/>
                </a:lnTo>
                <a:lnTo>
                  <a:pt x="0" y="859"/>
                </a:lnTo>
                <a:lnTo>
                  <a:pt x="1270" y="0"/>
                </a:lnTo>
                <a:lnTo>
                  <a:pt x="2541" y="858"/>
                </a:lnTo>
                <a:lnTo>
                  <a:pt x="1742" y="858"/>
                </a:lnTo>
                <a:lnTo>
                  <a:pt x="1743" y="2033"/>
                </a:lnTo>
                <a:lnTo>
                  <a:pt x="799" y="203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10"/>
          <p:cNvSpPr/>
          <p:nvPr/>
        </p:nvSpPr>
        <p:spPr>
          <a:xfrm rot="5412600">
            <a:off x="4570560" y="1370160"/>
            <a:ext cx="914040" cy="731160"/>
          </a:xfrm>
          <a:custGeom>
            <a:avLst/>
            <a:gdLst/>
            <a:ahLst/>
            <a:rect l="l" t="t" r="r" b="b"/>
            <a:pathLst>
              <a:path w="2542" h="2035">
                <a:moveTo>
                  <a:pt x="869" y="2034"/>
                </a:moveTo>
                <a:lnTo>
                  <a:pt x="868" y="964"/>
                </a:lnTo>
                <a:lnTo>
                  <a:pt x="0" y="965"/>
                </a:lnTo>
                <a:lnTo>
                  <a:pt x="1268" y="0"/>
                </a:lnTo>
                <a:lnTo>
                  <a:pt x="2541" y="961"/>
                </a:lnTo>
                <a:lnTo>
                  <a:pt x="1673" y="962"/>
                </a:lnTo>
                <a:lnTo>
                  <a:pt x="1674" y="2032"/>
                </a:lnTo>
                <a:lnTo>
                  <a:pt x="869" y="203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11"/>
          <p:cNvSpPr/>
          <p:nvPr/>
        </p:nvSpPr>
        <p:spPr>
          <a:xfrm rot="16002600">
            <a:off x="4780440" y="6654600"/>
            <a:ext cx="914040" cy="73116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802" y="2033"/>
                </a:moveTo>
                <a:lnTo>
                  <a:pt x="800" y="1018"/>
                </a:lnTo>
                <a:lnTo>
                  <a:pt x="0" y="1020"/>
                </a:lnTo>
                <a:lnTo>
                  <a:pt x="1269" y="0"/>
                </a:lnTo>
                <a:lnTo>
                  <a:pt x="2541" y="1016"/>
                </a:lnTo>
                <a:lnTo>
                  <a:pt x="1741" y="1017"/>
                </a:lnTo>
                <a:lnTo>
                  <a:pt x="1743" y="2032"/>
                </a:lnTo>
                <a:lnTo>
                  <a:pt x="802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2"/>
          <p:cNvSpPr/>
          <p:nvPr/>
        </p:nvSpPr>
        <p:spPr>
          <a:xfrm rot="8950200">
            <a:off x="7169400" y="2869200"/>
            <a:ext cx="914040" cy="731160"/>
          </a:xfrm>
          <a:custGeom>
            <a:avLst/>
            <a:gdLst/>
            <a:ahLst/>
            <a:rect l="l" t="t" r="r" b="b"/>
            <a:pathLst>
              <a:path w="2542" h="2035">
                <a:moveTo>
                  <a:pt x="800" y="2034"/>
                </a:moveTo>
                <a:lnTo>
                  <a:pt x="800" y="859"/>
                </a:lnTo>
                <a:lnTo>
                  <a:pt x="0" y="858"/>
                </a:lnTo>
                <a:lnTo>
                  <a:pt x="1270" y="0"/>
                </a:lnTo>
                <a:lnTo>
                  <a:pt x="2541" y="857"/>
                </a:lnTo>
                <a:lnTo>
                  <a:pt x="1743" y="857"/>
                </a:lnTo>
                <a:lnTo>
                  <a:pt x="1744" y="2033"/>
                </a:lnTo>
                <a:lnTo>
                  <a:pt x="800" y="203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13"/>
          <p:cNvSpPr/>
          <p:nvPr/>
        </p:nvSpPr>
        <p:spPr>
          <a:xfrm rot="19872000">
            <a:off x="2166120" y="5203800"/>
            <a:ext cx="914040" cy="73116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799" y="2033"/>
                </a:moveTo>
                <a:lnTo>
                  <a:pt x="799" y="857"/>
                </a:lnTo>
                <a:lnTo>
                  <a:pt x="0" y="857"/>
                </a:lnTo>
                <a:lnTo>
                  <a:pt x="1270" y="0"/>
                </a:lnTo>
                <a:lnTo>
                  <a:pt x="2541" y="858"/>
                </a:lnTo>
                <a:lnTo>
                  <a:pt x="1742" y="857"/>
                </a:lnTo>
                <a:lnTo>
                  <a:pt x="1742" y="2033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14"/>
          <p:cNvSpPr/>
          <p:nvPr/>
        </p:nvSpPr>
        <p:spPr>
          <a:xfrm rot="5428800">
            <a:off x="226440" y="4180680"/>
            <a:ext cx="914040" cy="73116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799" y="2033"/>
                </a:moveTo>
                <a:lnTo>
                  <a:pt x="799" y="858"/>
                </a:lnTo>
                <a:lnTo>
                  <a:pt x="0" y="858"/>
                </a:lnTo>
                <a:lnTo>
                  <a:pt x="1270" y="0"/>
                </a:lnTo>
                <a:lnTo>
                  <a:pt x="2541" y="858"/>
                </a:lnTo>
                <a:lnTo>
                  <a:pt x="1742" y="858"/>
                </a:lnTo>
                <a:lnTo>
                  <a:pt x="1742" y="2033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15"/>
          <p:cNvSpPr/>
          <p:nvPr/>
        </p:nvSpPr>
        <p:spPr>
          <a:xfrm rot="11891400">
            <a:off x="7223760" y="4970880"/>
            <a:ext cx="914040" cy="73116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799" y="2033"/>
                </a:moveTo>
                <a:lnTo>
                  <a:pt x="799" y="858"/>
                </a:lnTo>
                <a:lnTo>
                  <a:pt x="0" y="857"/>
                </a:lnTo>
                <a:lnTo>
                  <a:pt x="1269" y="0"/>
                </a:lnTo>
                <a:lnTo>
                  <a:pt x="2541" y="858"/>
                </a:lnTo>
                <a:lnTo>
                  <a:pt x="1742" y="857"/>
                </a:lnTo>
                <a:lnTo>
                  <a:pt x="1742" y="2033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A note on scatter plots?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Preprocessing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0" name="" descr=""/>
          <p:cNvPicPr/>
          <p:nvPr/>
        </p:nvPicPr>
        <p:blipFill>
          <a:blip r:embed="rId1"/>
          <a:stretch/>
        </p:blipFill>
        <p:spPr>
          <a:xfrm>
            <a:off x="365760" y="1188720"/>
            <a:ext cx="9137160" cy="566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504000" y="301320"/>
            <a:ext cx="9070920" cy="58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Simple Prototypes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365760" y="411984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Dummy Models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Naive Bayes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Stumps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Linear Models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1"/>
          <a:stretch/>
        </p:blipFill>
        <p:spPr>
          <a:xfrm>
            <a:off x="3291840" y="91440"/>
            <a:ext cx="6666840" cy="380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182880" y="91440"/>
            <a:ext cx="10240920" cy="8453160"/>
          </a:xfrm>
          <a:prstGeom prst="rect">
            <a:avLst/>
          </a:prstGeom>
          <a:ln>
            <a:noFill/>
          </a:ln>
        </p:spPr>
      </p:pic>
      <p:sp>
        <p:nvSpPr>
          <p:cNvPr id="297" name="CustomShape 3"/>
          <p:cNvSpPr/>
          <p:nvPr/>
        </p:nvSpPr>
        <p:spPr>
          <a:xfrm>
            <a:off x="6564960" y="422280"/>
            <a:ext cx="29257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Either X, 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Or dataframe, target_col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8" name="Line 4"/>
          <p:cNvSpPr/>
          <p:nvPr/>
        </p:nvSpPr>
        <p:spPr>
          <a:xfrm flipH="1">
            <a:off x="5394960" y="822960"/>
            <a:ext cx="1005840" cy="91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504000" y="301320"/>
            <a:ext cx="9070920" cy="58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Automatic Model Search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Complex Models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More Linear Models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Random forest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Gradient boosting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Kernel methods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02" name="" descr=""/>
          <p:cNvPicPr/>
          <p:nvPr/>
        </p:nvPicPr>
        <p:blipFill>
          <a:blip r:embed="rId1"/>
          <a:stretch/>
        </p:blipFill>
        <p:spPr>
          <a:xfrm>
            <a:off x="3972600" y="3749040"/>
            <a:ext cx="5719680" cy="356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Side note: HistGradientBoosting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91440" y="1254240"/>
            <a:ext cx="9784080" cy="414036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2"/>
          <a:stretch/>
        </p:blipFill>
        <p:spPr>
          <a:xfrm>
            <a:off x="7293960" y="4572000"/>
            <a:ext cx="1849680" cy="246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Successive Halving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437760" y="137664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Given n configuration and budget B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pick η=2 or η=3 (wording follows 2)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Each iteration, keep best halve of configurations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after k=logη(n)+1 left with single configuration.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548640" y="3806280"/>
            <a:ext cx="8960400" cy="341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Successive Halving Illustrated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69480" y="2011680"/>
            <a:ext cx="10080000" cy="495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ML with sklearn &amp; pandas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365760" y="1280160"/>
            <a:ext cx="8412120" cy="301644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2"/>
          <a:stretch/>
        </p:blipFill>
        <p:spPr>
          <a:xfrm>
            <a:off x="2817720" y="4100040"/>
            <a:ext cx="5137200" cy="339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Portfolio creation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Run Hyper-parameter optimization across models on large benchmark suite (OpenML-CC18)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Evaluate all final models across all datasets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Greedily create portfolio of best-performing, diverse models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Practical Automated Machine Learning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AutoML Challenge 2018” Feurer et. al.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504000" y="301320"/>
            <a:ext cx="9070920" cy="58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Model Explanation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504000" y="301320"/>
            <a:ext cx="9070920" cy="58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324000" y="1463040"/>
            <a:ext cx="9825480" cy="1252800"/>
          </a:xfrm>
          <a:prstGeom prst="rect">
            <a:avLst/>
          </a:prstGeom>
          <a:ln>
            <a:noFill/>
          </a:ln>
        </p:spPr>
      </p:pic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432720" y="4023360"/>
            <a:ext cx="9351000" cy="96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Metrics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-66240" y="1280160"/>
            <a:ext cx="5552280" cy="2894760"/>
          </a:xfrm>
          <a:prstGeom prst="rect">
            <a:avLst/>
          </a:prstGeom>
          <a:ln>
            <a:noFill/>
          </a:ln>
        </p:spPr>
      </p:pic>
      <p:pic>
        <p:nvPicPr>
          <p:cNvPr id="322" name="" descr=""/>
          <p:cNvPicPr/>
          <p:nvPr/>
        </p:nvPicPr>
        <p:blipFill>
          <a:blip r:embed="rId2"/>
          <a:stretch/>
        </p:blipFill>
        <p:spPr>
          <a:xfrm>
            <a:off x="365760" y="4273920"/>
            <a:ext cx="8799840" cy="3285360"/>
          </a:xfrm>
          <a:prstGeom prst="rect">
            <a:avLst/>
          </a:prstGeom>
          <a:ln>
            <a:noFill/>
          </a:ln>
        </p:spPr>
      </p:pic>
      <p:pic>
        <p:nvPicPr>
          <p:cNvPr id="323" name="" descr=""/>
          <p:cNvPicPr/>
          <p:nvPr/>
        </p:nvPicPr>
        <p:blipFill>
          <a:blip r:embed="rId3"/>
          <a:stretch/>
        </p:blipFill>
        <p:spPr>
          <a:xfrm>
            <a:off x="5901480" y="1645920"/>
            <a:ext cx="3516480" cy="210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Coefficients / Feature importances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365760" y="1828800"/>
            <a:ext cx="9326520" cy="519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Permutation Importance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9" name="" descr=""/>
          <p:cNvPicPr/>
          <p:nvPr/>
        </p:nvPicPr>
        <p:blipFill>
          <a:blip r:embed="rId1"/>
          <a:stretch/>
        </p:blipFill>
        <p:spPr>
          <a:xfrm>
            <a:off x="182880" y="1737360"/>
            <a:ext cx="4499280" cy="3374280"/>
          </a:xfrm>
          <a:prstGeom prst="rect">
            <a:avLst/>
          </a:prstGeom>
          <a:ln>
            <a:noFill/>
          </a:ln>
        </p:spPr>
      </p:pic>
      <p:pic>
        <p:nvPicPr>
          <p:cNvPr id="330" name="" descr=""/>
          <p:cNvPicPr/>
          <p:nvPr/>
        </p:nvPicPr>
        <p:blipFill>
          <a:blip r:embed="rId2"/>
          <a:stretch/>
        </p:blipFill>
        <p:spPr>
          <a:xfrm>
            <a:off x="5029200" y="1768680"/>
            <a:ext cx="4712760" cy="3534480"/>
          </a:xfrm>
          <a:prstGeom prst="rect">
            <a:avLst/>
          </a:prstGeom>
          <a:ln>
            <a:noFill/>
          </a:ln>
        </p:spPr>
      </p:pic>
      <p:sp>
        <p:nvSpPr>
          <p:cNvPr id="331" name="CustomShape 3"/>
          <p:cNvSpPr/>
          <p:nvPr/>
        </p:nvSpPr>
        <p:spPr>
          <a:xfrm>
            <a:off x="2347560" y="6392880"/>
            <a:ext cx="505872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https://scikit-learn.org/dev/auto_examples/inspection/plot_permutation_importance.html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Partial Dependence Plots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344160" y="1533240"/>
            <a:ext cx="9348480" cy="602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91440" y="451440"/>
            <a:ext cx="5088600" cy="6674400"/>
          </a:xfrm>
          <a:prstGeom prst="rect">
            <a:avLst/>
          </a:prstGeom>
          <a:ln>
            <a:noFill/>
          </a:ln>
        </p:spPr>
      </p:pic>
      <p:grpSp>
        <p:nvGrpSpPr>
          <p:cNvPr id="336" name="Group 1"/>
          <p:cNvGrpSpPr/>
          <p:nvPr/>
        </p:nvGrpSpPr>
        <p:grpSpPr>
          <a:xfrm>
            <a:off x="5394960" y="1463040"/>
            <a:ext cx="7935120" cy="5211360"/>
            <a:chOff x="5394960" y="1463040"/>
            <a:chExt cx="7935120" cy="5211360"/>
          </a:xfrm>
        </p:grpSpPr>
        <p:sp>
          <p:nvSpPr>
            <p:cNvPr id="337" name="CustomShape 2"/>
            <p:cNvSpPr/>
            <p:nvPr/>
          </p:nvSpPr>
          <p:spPr>
            <a:xfrm>
              <a:off x="6766560" y="1555560"/>
              <a:ext cx="6563520" cy="5118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amueller.github.io</a:t>
              </a: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br/>
              <a:r>
                <a:rPr b="0" lang="en-US" sz="2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@amuellerml</a:t>
              </a:r>
              <a:br/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@amueller</a:t>
              </a:r>
              <a:br/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br/>
              <a:r>
                <a:rPr b="0" lang="en-US" sz="2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andreas.mueller</a:t>
              </a: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@columbia.com</a:t>
              </a:r>
              <a:endParaRPr b="0" lang="en-US" sz="2800" spc="-1" strike="noStrike">
                <a:latin typeface="Arial"/>
              </a:endParaRPr>
            </a:p>
          </p:txBody>
        </p:sp>
        <p:pic>
          <p:nvPicPr>
            <p:cNvPr id="338" name="" descr=""/>
            <p:cNvPicPr/>
            <p:nvPr/>
          </p:nvPicPr>
          <p:blipFill>
            <a:blip r:embed="rId2"/>
            <a:stretch/>
          </p:blipFill>
          <p:spPr>
            <a:xfrm>
              <a:off x="5394960" y="3858480"/>
              <a:ext cx="1301040" cy="980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9" name="" descr=""/>
            <p:cNvPicPr/>
            <p:nvPr/>
          </p:nvPicPr>
          <p:blipFill>
            <a:blip r:embed="rId3"/>
            <a:stretch/>
          </p:blipFill>
          <p:spPr>
            <a:xfrm>
              <a:off x="5644080" y="5380920"/>
              <a:ext cx="854280" cy="578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0" name="" descr=""/>
            <p:cNvPicPr/>
            <p:nvPr/>
          </p:nvPicPr>
          <p:blipFill>
            <a:blip r:embed="rId4"/>
            <a:stretch/>
          </p:blipFill>
          <p:spPr>
            <a:xfrm>
              <a:off x="5486400" y="2399400"/>
              <a:ext cx="1307520" cy="1380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1" name="" descr=""/>
            <p:cNvPicPr/>
            <p:nvPr/>
          </p:nvPicPr>
          <p:blipFill>
            <a:blip r:embed="rId5"/>
            <a:stretch/>
          </p:blipFill>
          <p:spPr>
            <a:xfrm>
              <a:off x="5760720" y="1463040"/>
              <a:ext cx="730800" cy="77184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ML with sklearn &amp; pandas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274320" y="1828800"/>
            <a:ext cx="9564840" cy="484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Current Automatic ML frameworks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69480" y="1713600"/>
            <a:ext cx="9805680" cy="4138200"/>
          </a:xfrm>
          <a:prstGeom prst="rect">
            <a:avLst/>
          </a:prstGeom>
          <a:ln>
            <a:noFill/>
          </a:ln>
        </p:spPr>
      </p:pic>
      <p:sp>
        <p:nvSpPr>
          <p:cNvPr id="227" name="Line 3"/>
          <p:cNvSpPr/>
          <p:nvPr/>
        </p:nvSpPr>
        <p:spPr>
          <a:xfrm>
            <a:off x="365760" y="5760720"/>
            <a:ext cx="1645920" cy="360"/>
          </a:xfrm>
          <a:prstGeom prst="line">
            <a:avLst/>
          </a:prstGeom>
          <a:ln w="7632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04000" y="301320"/>
            <a:ext cx="9070920" cy="58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0" y="9360"/>
            <a:ext cx="10080000" cy="629964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-182880" y="6126480"/>
            <a:ext cx="10515240" cy="164556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3"/>
          <p:cNvSpPr/>
          <p:nvPr/>
        </p:nvSpPr>
        <p:spPr>
          <a:xfrm>
            <a:off x="3840480" y="3749040"/>
            <a:ext cx="2559960" cy="365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04000" y="301320"/>
            <a:ext cx="9070920" cy="58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80000" cy="6299640"/>
          </a:xfrm>
          <a:prstGeom prst="rect">
            <a:avLst/>
          </a:prstGeom>
          <a:ln>
            <a:noFill/>
          </a:ln>
        </p:spPr>
      </p:pic>
      <p:sp>
        <p:nvSpPr>
          <p:cNvPr id="234" name="CustomShape 2"/>
          <p:cNvSpPr/>
          <p:nvPr/>
        </p:nvSpPr>
        <p:spPr>
          <a:xfrm>
            <a:off x="-182880" y="6126480"/>
            <a:ext cx="10515240" cy="164556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3"/>
          <p:cNvSpPr/>
          <p:nvPr/>
        </p:nvSpPr>
        <p:spPr>
          <a:xfrm>
            <a:off x="3840480" y="3749040"/>
            <a:ext cx="2559960" cy="365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4"/>
          <p:cNvSpPr/>
          <p:nvPr/>
        </p:nvSpPr>
        <p:spPr>
          <a:xfrm>
            <a:off x="3017520" y="522000"/>
            <a:ext cx="4490280" cy="322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Source Code Pro"/>
              </a:rPr>
              <a:t>d</a:t>
            </a:r>
            <a:r>
              <a:rPr b="0" lang="en-US" sz="6000" spc="-1" strike="noStrike">
                <a:solidFill>
                  <a:srgbClr val="999999"/>
                </a:solidFill>
                <a:latin typeface="Source Code Pro"/>
              </a:rPr>
              <a:t>ata</a:t>
            </a:r>
            <a:endParaRPr b="0" lang="en-US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Source Code Pro"/>
              </a:rPr>
              <a:t>a</a:t>
            </a:r>
            <a:r>
              <a:rPr b="0" lang="en-US" sz="6000" spc="-1" strike="noStrike">
                <a:solidFill>
                  <a:srgbClr val="999999"/>
                </a:solidFill>
                <a:latin typeface="Source Code Pro"/>
              </a:rPr>
              <a:t>nalysis</a:t>
            </a:r>
            <a:endParaRPr b="0" lang="en-US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Source Code Pro"/>
              </a:rPr>
              <a:t>b</a:t>
            </a:r>
            <a:r>
              <a:rPr b="0" lang="en-US" sz="6000" spc="-1" strike="noStrike">
                <a:solidFill>
                  <a:srgbClr val="b2b2b2"/>
                </a:solidFill>
                <a:latin typeface="Source Code Pro"/>
              </a:rPr>
              <a:t>aseline</a:t>
            </a:r>
            <a:endParaRPr b="0" lang="en-US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Source Code Pro"/>
              </a:rPr>
              <a:t>l</a:t>
            </a:r>
            <a:r>
              <a:rPr b="0" lang="en-US" sz="6000" spc="-1" strike="noStrike">
                <a:solidFill>
                  <a:srgbClr val="b2b2b2"/>
                </a:solidFill>
                <a:latin typeface="Source Code Pro"/>
              </a:rPr>
              <a:t>ibrary</a:t>
            </a: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281880" y="266040"/>
            <a:ext cx="9070920" cy="58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2"/>
          <p:cNvSpPr/>
          <p:nvPr/>
        </p:nvSpPr>
        <p:spPr>
          <a:xfrm>
            <a:off x="2063880" y="1209600"/>
            <a:ext cx="5486040" cy="5303160"/>
          </a:xfrm>
          <a:prstGeom prst="ellipse">
            <a:avLst/>
          </a:prstGeom>
          <a:noFill/>
          <a:ln w="685800">
            <a:solidFill>
              <a:srgbClr val="adc5e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3"/>
          <p:cNvSpPr/>
          <p:nvPr/>
        </p:nvSpPr>
        <p:spPr>
          <a:xfrm>
            <a:off x="875160" y="3769920"/>
            <a:ext cx="1828440" cy="4568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Collection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2063880" y="1575360"/>
            <a:ext cx="1737000" cy="4568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Cleaning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1" name="CustomShape 5"/>
          <p:cNvSpPr/>
          <p:nvPr/>
        </p:nvSpPr>
        <p:spPr>
          <a:xfrm>
            <a:off x="5447160" y="1483920"/>
            <a:ext cx="1737000" cy="4568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Visualization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CustomShape 6"/>
          <p:cNvSpPr/>
          <p:nvPr/>
        </p:nvSpPr>
        <p:spPr>
          <a:xfrm>
            <a:off x="6544440" y="3312720"/>
            <a:ext cx="1737000" cy="4568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 Building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3" name="CustomShape 7"/>
          <p:cNvSpPr/>
          <p:nvPr/>
        </p:nvSpPr>
        <p:spPr>
          <a:xfrm>
            <a:off x="1606680" y="5781600"/>
            <a:ext cx="2285640" cy="4568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Business evaluation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4" name="CustomShape 8"/>
          <p:cNvSpPr/>
          <p:nvPr/>
        </p:nvSpPr>
        <p:spPr>
          <a:xfrm>
            <a:off x="5995800" y="5507280"/>
            <a:ext cx="2011320" cy="4568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 Interpretation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CustomShape 9"/>
          <p:cNvSpPr/>
          <p:nvPr/>
        </p:nvSpPr>
        <p:spPr>
          <a:xfrm rot="1415400">
            <a:off x="1825560" y="2486880"/>
            <a:ext cx="914040" cy="73116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799" y="2033"/>
                </a:moveTo>
                <a:lnTo>
                  <a:pt x="799" y="858"/>
                </a:lnTo>
                <a:lnTo>
                  <a:pt x="0" y="858"/>
                </a:lnTo>
                <a:lnTo>
                  <a:pt x="1270" y="0"/>
                </a:lnTo>
                <a:lnTo>
                  <a:pt x="2541" y="858"/>
                </a:lnTo>
                <a:lnTo>
                  <a:pt x="1742" y="857"/>
                </a:lnTo>
                <a:lnTo>
                  <a:pt x="1743" y="2032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10"/>
          <p:cNvSpPr/>
          <p:nvPr/>
        </p:nvSpPr>
        <p:spPr>
          <a:xfrm rot="16002600">
            <a:off x="4466880" y="6126840"/>
            <a:ext cx="914040" cy="731160"/>
          </a:xfrm>
          <a:custGeom>
            <a:avLst/>
            <a:gdLst/>
            <a:ahLst/>
            <a:rect l="l" t="t" r="r" b="b"/>
            <a:pathLst>
              <a:path w="2543" h="2034">
                <a:moveTo>
                  <a:pt x="802" y="2033"/>
                </a:moveTo>
                <a:lnTo>
                  <a:pt x="801" y="1019"/>
                </a:lnTo>
                <a:lnTo>
                  <a:pt x="0" y="1020"/>
                </a:lnTo>
                <a:lnTo>
                  <a:pt x="1269" y="0"/>
                </a:lnTo>
                <a:lnTo>
                  <a:pt x="2542" y="1016"/>
                </a:lnTo>
                <a:lnTo>
                  <a:pt x="1741" y="1017"/>
                </a:lnTo>
                <a:lnTo>
                  <a:pt x="1744" y="2032"/>
                </a:lnTo>
                <a:lnTo>
                  <a:pt x="802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11"/>
          <p:cNvSpPr/>
          <p:nvPr/>
        </p:nvSpPr>
        <p:spPr>
          <a:xfrm rot="8950200">
            <a:off x="6855840" y="2341440"/>
            <a:ext cx="914040" cy="73116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800" y="2033"/>
                </a:moveTo>
                <a:lnTo>
                  <a:pt x="799" y="858"/>
                </a:lnTo>
                <a:lnTo>
                  <a:pt x="0" y="858"/>
                </a:lnTo>
                <a:lnTo>
                  <a:pt x="1269" y="0"/>
                </a:lnTo>
                <a:lnTo>
                  <a:pt x="2541" y="856"/>
                </a:lnTo>
                <a:lnTo>
                  <a:pt x="1742" y="857"/>
                </a:lnTo>
                <a:lnTo>
                  <a:pt x="1743" y="2032"/>
                </a:lnTo>
                <a:lnTo>
                  <a:pt x="800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12"/>
          <p:cNvSpPr/>
          <p:nvPr/>
        </p:nvSpPr>
        <p:spPr>
          <a:xfrm rot="19872000">
            <a:off x="1852560" y="4676040"/>
            <a:ext cx="914040" cy="73116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799" y="2032"/>
                </a:moveTo>
                <a:lnTo>
                  <a:pt x="799" y="857"/>
                </a:lnTo>
                <a:lnTo>
                  <a:pt x="0" y="857"/>
                </a:lnTo>
                <a:lnTo>
                  <a:pt x="1270" y="0"/>
                </a:lnTo>
                <a:lnTo>
                  <a:pt x="2541" y="857"/>
                </a:lnTo>
                <a:lnTo>
                  <a:pt x="1742" y="857"/>
                </a:lnTo>
                <a:lnTo>
                  <a:pt x="1742" y="2033"/>
                </a:lnTo>
                <a:lnTo>
                  <a:pt x="799" y="2032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13"/>
          <p:cNvSpPr/>
          <p:nvPr/>
        </p:nvSpPr>
        <p:spPr>
          <a:xfrm rot="5428800">
            <a:off x="95760" y="3660480"/>
            <a:ext cx="914040" cy="731160"/>
          </a:xfrm>
          <a:custGeom>
            <a:avLst/>
            <a:gdLst/>
            <a:ahLst/>
            <a:rect l="l" t="t" r="r" b="b"/>
            <a:pathLst>
              <a:path w="2542" h="2035">
                <a:moveTo>
                  <a:pt x="799" y="2034"/>
                </a:moveTo>
                <a:lnTo>
                  <a:pt x="799" y="859"/>
                </a:lnTo>
                <a:lnTo>
                  <a:pt x="0" y="859"/>
                </a:lnTo>
                <a:lnTo>
                  <a:pt x="1270" y="0"/>
                </a:lnTo>
                <a:lnTo>
                  <a:pt x="2541" y="858"/>
                </a:lnTo>
                <a:lnTo>
                  <a:pt x="1742" y="858"/>
                </a:lnTo>
                <a:lnTo>
                  <a:pt x="1742" y="2033"/>
                </a:lnTo>
                <a:lnTo>
                  <a:pt x="799" y="203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14"/>
          <p:cNvSpPr/>
          <p:nvPr/>
        </p:nvSpPr>
        <p:spPr>
          <a:xfrm rot="11891400">
            <a:off x="6910200" y="4443120"/>
            <a:ext cx="914040" cy="731160"/>
          </a:xfrm>
          <a:custGeom>
            <a:avLst/>
            <a:gdLst/>
            <a:ahLst/>
            <a:rect l="l" t="t" r="r" b="b"/>
            <a:pathLst>
              <a:path w="2542" h="2035">
                <a:moveTo>
                  <a:pt x="799" y="2033"/>
                </a:moveTo>
                <a:lnTo>
                  <a:pt x="799" y="858"/>
                </a:lnTo>
                <a:lnTo>
                  <a:pt x="0" y="858"/>
                </a:lnTo>
                <a:lnTo>
                  <a:pt x="1270" y="0"/>
                </a:lnTo>
                <a:lnTo>
                  <a:pt x="2541" y="858"/>
                </a:lnTo>
                <a:lnTo>
                  <a:pt x="1742" y="858"/>
                </a:lnTo>
                <a:lnTo>
                  <a:pt x="1742" y="2034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15"/>
          <p:cNvSpPr/>
          <p:nvPr/>
        </p:nvSpPr>
        <p:spPr>
          <a:xfrm>
            <a:off x="550800" y="1005840"/>
            <a:ext cx="21769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latin typeface="Source Code Pro"/>
              </a:rPr>
              <a:t>dabl.clean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52" name="CustomShape 16"/>
          <p:cNvSpPr/>
          <p:nvPr/>
        </p:nvSpPr>
        <p:spPr>
          <a:xfrm>
            <a:off x="6609600" y="857880"/>
            <a:ext cx="2351160" cy="6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latin typeface="Source Code Pro"/>
              </a:rPr>
              <a:t>dabl.plot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53" name="CustomShape 17"/>
          <p:cNvSpPr/>
          <p:nvPr/>
        </p:nvSpPr>
        <p:spPr>
          <a:xfrm>
            <a:off x="7550280" y="3840480"/>
            <a:ext cx="2977920" cy="106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Source Code Pro"/>
              </a:rPr>
              <a:t>dabl.</a:t>
            </a:r>
            <a:br/>
            <a:r>
              <a:rPr b="0" lang="en-US" sz="2400" spc="-1" strike="noStrike">
                <a:latin typeface="Source Code Pro"/>
              </a:rPr>
              <a:t>AnyClassifier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4" name="CustomShape 18"/>
          <p:cNvSpPr/>
          <p:nvPr/>
        </p:nvSpPr>
        <p:spPr>
          <a:xfrm>
            <a:off x="7132320" y="6115320"/>
            <a:ext cx="2856600" cy="74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latin typeface="Source Code Pro"/>
              </a:rPr>
              <a:t>dabl.explain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55" name="CustomShape 19"/>
          <p:cNvSpPr/>
          <p:nvPr/>
        </p:nvSpPr>
        <p:spPr>
          <a:xfrm>
            <a:off x="509400" y="6456960"/>
            <a:ext cx="265140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latin typeface="Arial"/>
              </a:rPr>
              <a:t>You actually have to think, sorry.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56" name="CustomShape 20"/>
          <p:cNvSpPr/>
          <p:nvPr/>
        </p:nvSpPr>
        <p:spPr>
          <a:xfrm rot="5412600">
            <a:off x="4207680" y="915480"/>
            <a:ext cx="914040" cy="731160"/>
          </a:xfrm>
          <a:custGeom>
            <a:avLst/>
            <a:gdLst/>
            <a:ahLst/>
            <a:rect l="l" t="t" r="r" b="b"/>
            <a:pathLst>
              <a:path w="2542" h="2035">
                <a:moveTo>
                  <a:pt x="869" y="2034"/>
                </a:moveTo>
                <a:lnTo>
                  <a:pt x="868" y="964"/>
                </a:lnTo>
                <a:lnTo>
                  <a:pt x="0" y="965"/>
                </a:lnTo>
                <a:lnTo>
                  <a:pt x="1268" y="0"/>
                </a:lnTo>
                <a:lnTo>
                  <a:pt x="2541" y="961"/>
                </a:lnTo>
                <a:lnTo>
                  <a:pt x="1673" y="962"/>
                </a:lnTo>
                <a:lnTo>
                  <a:pt x="1674" y="2032"/>
                </a:lnTo>
                <a:lnTo>
                  <a:pt x="869" y="203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504000" y="301320"/>
            <a:ext cx="9070920" cy="58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Data cleaning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&amp; preprocessing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5086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2017-05-15T16:23:37Z</dcterms:created>
  <dc:creator/>
  <dc:description/>
  <dc:language>en-US</dc:language>
  <cp:lastModifiedBy/>
  <cp:lastPrinted>2019-06-19T20:07:05Z</cp:lastPrinted>
  <dcterms:modified xsi:type="dcterms:W3CDTF">2019-11-04T11:04:56Z</dcterms:modified>
  <cp:revision>205</cp:revision>
  <dc:subject/>
  <dc:title/>
</cp:coreProperties>
</file>